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73" r:id="rId4"/>
    <p:sldId id="263" r:id="rId5"/>
    <p:sldId id="274" r:id="rId6"/>
    <p:sldId id="287" r:id="rId7"/>
    <p:sldId id="261" r:id="rId8"/>
    <p:sldId id="278" r:id="rId9"/>
    <p:sldId id="276" r:id="rId10"/>
    <p:sldId id="280" r:id="rId11"/>
    <p:sldId id="289" r:id="rId12"/>
    <p:sldId id="288" r:id="rId13"/>
    <p:sldId id="282" r:id="rId14"/>
    <p:sldId id="258" r:id="rId15"/>
    <p:sldId id="290" r:id="rId16"/>
    <p:sldId id="264" r:id="rId17"/>
    <p:sldId id="265" r:id="rId18"/>
    <p:sldId id="266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00CCFF"/>
    <a:srgbClr val="05FB1C"/>
    <a:srgbClr val="651957"/>
    <a:srgbClr val="E438AB"/>
    <a:srgbClr val="751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27" autoAdjust="0"/>
    <p:restoredTop sz="94660"/>
  </p:normalViewPr>
  <p:slideViewPr>
    <p:cSldViewPr>
      <p:cViewPr varScale="1">
        <p:scale>
          <a:sx n="86" d="100"/>
          <a:sy n="8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96944" cy="1848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Book Antiqua" pitchFamily="18" charset="0"/>
              </a:rPr>
              <a:t>С</a:t>
            </a:r>
            <a:r>
              <a:rPr lang="ru-RU" sz="4900" b="1" dirty="0" smtClean="0">
                <a:latin typeface="Book Antiqua" pitchFamily="18" charset="0"/>
              </a:rPr>
              <a:t>пециальность </a:t>
            </a:r>
            <a:r>
              <a:rPr lang="ru-RU" sz="6600" b="1" dirty="0" smtClean="0">
                <a:latin typeface="Book Antiqua" pitchFamily="18" charset="0"/>
              </a:rPr>
              <a:t/>
            </a:r>
            <a:br>
              <a:rPr lang="ru-RU" sz="6600" b="1" dirty="0" smtClean="0">
                <a:latin typeface="Book Antiqua" pitchFamily="18" charset="0"/>
              </a:rPr>
            </a:br>
            <a:r>
              <a:rPr lang="ru-RU" sz="6900" b="1" dirty="0" smtClean="0">
                <a:latin typeface="Book Antiqua" pitchFamily="18" charset="0"/>
              </a:rPr>
              <a:t>«ЛЕЧЕБНОЕ ДЕЛО»</a:t>
            </a:r>
            <a:endParaRPr lang="ru-RU" sz="6900" b="1" dirty="0">
              <a:latin typeface="Book Antiqua" pitchFamily="18" charset="0"/>
            </a:endParaRPr>
          </a:p>
        </p:txBody>
      </p:sp>
      <p:pic>
        <p:nvPicPr>
          <p:cNvPr id="4" name="Рисунок 3" descr="v_ust_ilimske_v_dtp_pogibla_feldsher_skoroy_pomoschi_thumb_mai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928662" y="2357430"/>
            <a:ext cx="7272808" cy="43063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2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Качества, обеспечивающие успешность в профессии :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Умение ладить с людьми. </a:t>
            </a:r>
          </a:p>
          <a:p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Общительность. </a:t>
            </a: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 Доброжелательность</a:t>
            </a: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. </a:t>
            </a:r>
          </a:p>
          <a:p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Эмоциональная устойчивость. </a:t>
            </a: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 Самообладание</a:t>
            </a: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. </a:t>
            </a:r>
          </a:p>
          <a:p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Ответственность. Организованность. </a:t>
            </a:r>
          </a:p>
          <a:p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Хорошая оперативная и долговременная </a:t>
            </a: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память. </a:t>
            </a:r>
            <a:endParaRPr lang="ru-RU" sz="2400" dirty="0" smtClean="0">
              <a:solidFill>
                <a:srgbClr val="7E0000"/>
              </a:solidFill>
              <a:latin typeface="Impact" pitchFamily="34" charset="0"/>
            </a:endParaRPr>
          </a:p>
          <a:p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Способность концентрировать и распределять внимание. </a:t>
            </a:r>
          </a:p>
          <a:p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Собранность. </a:t>
            </a: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 Выносливость.</a:t>
            </a:r>
            <a:endParaRPr lang="ru-RU" sz="2400" dirty="0" smtClean="0">
              <a:solidFill>
                <a:srgbClr val="7E0000"/>
              </a:solidFill>
              <a:latin typeface="Impac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00438"/>
            <a:ext cx="8858312" cy="2786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Однако есть и медицинские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ограничения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Работать </a:t>
            </a: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не </a:t>
            </a: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рекомендуется: </a:t>
            </a:r>
            <a:endParaRPr lang="ru-RU" sz="2800" dirty="0" smtClean="0">
              <a:solidFill>
                <a:srgbClr val="7E0000"/>
              </a:solidFill>
              <a:latin typeface="Impact" pitchFamily="34" charset="0"/>
            </a:endParaRPr>
          </a:p>
          <a:p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Людям, страдающим </a:t>
            </a:r>
          </a:p>
          <a:p>
            <a:pPr>
              <a:buNone/>
            </a:pP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	сердечно - сосудистыми </a:t>
            </a:r>
          </a:p>
          <a:p>
            <a:pPr>
              <a:buNone/>
            </a:pP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	и нервно-психическими заболеваниями</a:t>
            </a:r>
            <a:endParaRPr lang="ru-RU" sz="2800" dirty="0">
              <a:solidFill>
                <a:srgbClr val="7E0000"/>
              </a:solidFill>
              <a:latin typeface="Impact" pitchFamily="34" charset="0"/>
            </a:endParaRPr>
          </a:p>
        </p:txBody>
      </p:sp>
      <p:pic>
        <p:nvPicPr>
          <p:cNvPr id="4" name="Picture 2" descr="http://most.ua/img/%281002%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3143240" cy="285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10" descr="http://image.bistracker.org.ua/upload/images/91304661648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3500461" cy="285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http://aterosklerozy.ru/images/nervno-psihicheskoe-perenapryazhenie-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57554" y="500042"/>
            <a:ext cx="2071702" cy="285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643966" cy="2000264"/>
          </a:xfrm>
        </p:spPr>
        <p:txBody>
          <a:bodyPr/>
          <a:lstStyle/>
          <a:p>
            <a:pPr>
              <a:buClr>
                <a:srgbClr val="7E000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7E0000"/>
              </a:solidFill>
              <a:latin typeface="Impact" pitchFamily="34" charset="0"/>
            </a:endParaRPr>
          </a:p>
          <a:p>
            <a:pPr>
              <a:buClr>
                <a:srgbClr val="7E000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имеющим </a:t>
            </a: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аллергию на </a:t>
            </a: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лекарственные средства</a:t>
            </a:r>
            <a:endParaRPr lang="ru-RU" sz="2800" dirty="0" smtClean="0">
              <a:solidFill>
                <a:srgbClr val="7E0000"/>
              </a:solidFill>
              <a:latin typeface="Impact" pitchFamily="34" charset="0"/>
            </a:endParaRPr>
          </a:p>
          <a:p>
            <a:pPr>
              <a:buClr>
                <a:srgbClr val="7E000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являющимся </a:t>
            </a:r>
            <a:r>
              <a:rPr lang="ru-RU" sz="2800" dirty="0" err="1" smtClean="0">
                <a:solidFill>
                  <a:srgbClr val="7E0000"/>
                </a:solidFill>
                <a:latin typeface="Impact" pitchFamily="34" charset="0"/>
              </a:rPr>
              <a:t>бактерио</a:t>
            </a: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- и вирусоносителями</a:t>
            </a:r>
            <a:endParaRPr lang="ru-RU" sz="2800" dirty="0">
              <a:solidFill>
                <a:srgbClr val="7E0000"/>
              </a:solidFill>
              <a:latin typeface="Impact" pitchFamily="34" charset="0"/>
            </a:endParaRPr>
          </a:p>
        </p:txBody>
      </p:sp>
      <p:pic>
        <p:nvPicPr>
          <p:cNvPr id="4" name="Picture 8" descr="http://meddoct.ru/wp-content/uploads/2009/12/epidem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899976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6" descr="http://vidomosti-ua.com/photo/original-1359386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3929090" cy="3086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2357430"/>
            <a:ext cx="8715436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</a:t>
            </a:r>
            <a:r>
              <a:rPr lang="ru-RU" sz="3600" b="1" dirty="0" smtClean="0">
                <a:solidFill>
                  <a:srgbClr val="7E0000"/>
                </a:solidFill>
                <a:latin typeface="Impact" pitchFamily="34" charset="0"/>
              </a:rPr>
              <a:t>Условия </a:t>
            </a:r>
            <a:r>
              <a:rPr lang="ru-RU" sz="3600" b="1" dirty="0" smtClean="0">
                <a:solidFill>
                  <a:srgbClr val="7E0000"/>
                </a:solidFill>
                <a:latin typeface="Impact" pitchFamily="34" charset="0"/>
              </a:rPr>
              <a:t>труда: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работа в постоянном контакте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людьми.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режим труда сменный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круглосуточные дежурства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 работа в праздничные и выходные.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</a:t>
            </a:r>
            <a:r>
              <a:rPr lang="ru-RU" dirty="0" smtClean="0">
                <a:solidFill>
                  <a:srgbClr val="7E0000"/>
                </a:solidFill>
                <a:latin typeface="Impact" pitchFamily="34" charset="0"/>
              </a:rPr>
              <a:t>Труд </a:t>
            </a:r>
            <a:r>
              <a:rPr lang="ru-RU" dirty="0" smtClean="0">
                <a:solidFill>
                  <a:srgbClr val="7E0000"/>
                </a:solidFill>
                <a:latin typeface="Impact" pitchFamily="34" charset="0"/>
              </a:rPr>
              <a:t>сопряжен со значительными физическими и нервными стрессами</a:t>
            </a:r>
            <a:r>
              <a:rPr lang="ru-RU" dirty="0" smtClean="0">
                <a:solidFill>
                  <a:srgbClr val="7E0000"/>
                </a:solidFill>
                <a:latin typeface="Impact" pitchFamily="34" charset="0"/>
              </a:rPr>
              <a:t>.</a:t>
            </a:r>
            <a:endParaRPr lang="ru-RU" dirty="0" smtClean="0">
              <a:solidFill>
                <a:srgbClr val="7E0000"/>
              </a:solidFill>
              <a:latin typeface="Impact" pitchFamily="34" charset="0"/>
            </a:endParaRPr>
          </a:p>
        </p:txBody>
      </p:sp>
      <p:pic>
        <p:nvPicPr>
          <p:cNvPr id="7169" name="Picture 1" descr="C:\Documents and Settings\Екатерина\Рабочий стол\день\Новая папка\Фото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1571604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0" name="Picture 2" descr="C:\Documents and Settings\Екатерина\Рабочий стол\день\Новая папка\Фото\x_3daaf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52"/>
            <a:ext cx="2857520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D:\Users\popova.a\Desktop\Новая папка\IMG-20160129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42852"/>
            <a:ext cx="2143140" cy="2152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" name="Rectangle 0"/>
          <p:cNvSpPr>
            <a:spLocks noChangeArrowheads="1"/>
          </p:cNvSpPr>
          <p:nvPr/>
        </p:nvSpPr>
        <p:spPr bwMode="auto">
          <a:xfrm>
            <a:off x="285720" y="428604"/>
            <a:ext cx="86439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4863" indent="-804863">
              <a:tabLst>
                <a:tab pos="1706563" algn="l"/>
              </a:tabLst>
              <a:defRPr/>
            </a:pPr>
            <a:r>
              <a:rPr lang="ru-RU" sz="4400" dirty="0" smtClean="0">
                <a:solidFill>
                  <a:srgbClr val="7E0000"/>
                </a:solidFill>
                <a:latin typeface="Impact" pitchFamily="34" charset="0"/>
              </a:rPr>
              <a:t>Квалификация: Фельдшер</a:t>
            </a:r>
            <a:endParaRPr lang="ru-RU" sz="2400" dirty="0" smtClean="0">
              <a:solidFill>
                <a:srgbClr val="7E0000"/>
              </a:solidFill>
              <a:latin typeface="Impact" pitchFamily="34" charset="0"/>
            </a:endParaRPr>
          </a:p>
          <a:p>
            <a:pPr marL="804863" indent="-804863">
              <a:tabLst>
                <a:tab pos="1706563" algn="l"/>
              </a:tabLst>
              <a:defRPr/>
            </a:pPr>
            <a:endParaRPr lang="ru-RU" sz="1200" dirty="0">
              <a:solidFill>
                <a:srgbClr val="7E0000"/>
              </a:solidFill>
              <a:latin typeface="Impact" pitchFamily="34" charset="0"/>
            </a:endParaRPr>
          </a:p>
          <a:p>
            <a:pPr marL="804863" indent="-804863">
              <a:tabLst>
                <a:tab pos="1706563" algn="l"/>
              </a:tabLs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Срок обучения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: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 3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года 10 месяцев</a:t>
            </a:r>
          </a:p>
          <a:p>
            <a:pPr marL="804863" indent="-804863">
              <a:tabLst>
                <a:tab pos="1706563" algn="l"/>
              </a:tabLs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Форма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обучения: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Очная/дневная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5364" name="Picture 6" descr="145_4598"/>
          <p:cNvPicPr>
            <a:picLocks noChangeAspect="1" noChangeArrowheads="1"/>
          </p:cNvPicPr>
          <p:nvPr/>
        </p:nvPicPr>
        <p:blipFill>
          <a:blip r:embed="rId2" cstate="print">
            <a:lum bright="10000" contrast="6000"/>
          </a:blip>
          <a:srcRect l="14256" t="3691" b="7285"/>
          <a:stretch>
            <a:fillRect/>
          </a:stretch>
        </p:blipFill>
        <p:spPr bwMode="auto">
          <a:xfrm>
            <a:off x="214282" y="3000372"/>
            <a:ext cx="427196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11" descr="PICT453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72000" y="3000372"/>
            <a:ext cx="4391537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464347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7E0000"/>
                </a:solidFill>
                <a:latin typeface="Impact" pitchFamily="34" charset="0"/>
              </a:rPr>
              <a:t>	</a:t>
            </a:r>
            <a:r>
              <a:rPr lang="ru-RU" sz="4000" dirty="0" smtClean="0">
                <a:solidFill>
                  <a:srgbClr val="7E0000"/>
                </a:solidFill>
                <a:latin typeface="Impact" pitchFamily="34" charset="0"/>
              </a:rPr>
              <a:t>Зав</a:t>
            </a:r>
            <a:r>
              <a:rPr lang="ru-RU" sz="4000" dirty="0" smtClean="0">
                <a:solidFill>
                  <a:srgbClr val="7E0000"/>
                </a:solidFill>
                <a:latin typeface="Impact" pitchFamily="34" charset="0"/>
              </a:rPr>
              <a:t>. отделением</a:t>
            </a:r>
            <a:endParaRPr lang="ru-RU" dirty="0" smtClean="0">
              <a:solidFill>
                <a:srgbClr val="7E0000"/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Попова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Алла Борисовна,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преподаватель высшей категории,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почетный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работник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среднего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специального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образования </a:t>
            </a:r>
          </a:p>
          <a:p>
            <a:pPr algn="just">
              <a:buNone/>
            </a:pPr>
            <a:endParaRPr lang="ru-RU" b="1" i="1" dirty="0"/>
          </a:p>
        </p:txBody>
      </p:sp>
      <p:pic>
        <p:nvPicPr>
          <p:cNvPr id="2052" name="Picture 4" descr="D:\Users\popova.a\Desktop\Новая папка\IMG-20151117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4126230" cy="5414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e6c19d5b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44" y="142852"/>
            <a:ext cx="5753100" cy="38195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500430" y="2714620"/>
            <a:ext cx="5364088" cy="40214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иск\Рабочий стол\Новая папка\IMG-20140312-WA00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887862" cy="582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поиск\Рабочий стол\Новая папка\img-20140312-wa004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4286250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popova.a\Desktop\Новая папка\IMG-20160119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6500858" cy="356538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D:\Users\popova.a\Desktop\Новая папка\IMG-20160119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193" y="3371853"/>
            <a:ext cx="6505807" cy="348614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Если вам нравится работать с людьми и вы увлечены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медициной – поступайте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к нам на специальность </a:t>
            </a:r>
            <a:r>
              <a:rPr lang="ru-RU" sz="48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«Лечебное дело»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D:\Users\popova.a\Desktop\Новая папка\IMG-20151229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5843944" cy="385809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41910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32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Фельдшер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— это профессия,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появившаяся ещё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в средних веках. Именно так  называли врача, оказывающего медицинскую помощь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3571876"/>
            <a:ext cx="8501122" cy="30384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С тех пор суть профессии не изменилась, поскольку именно фельдшеру часто приходится оказывать первую неотложную помощь человеку, попавшему в аварию, катастрофу, внезапно заболевшему.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600" dirty="0" smtClean="0"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Помощь, которая может спасти человеческую жизнь!</a:t>
            </a:r>
            <a:endParaRPr lang="ru-RU" dirty="0" smtClean="0">
              <a:solidFill>
                <a:srgbClr val="FF0000"/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Documents and Settings\Екатерина\Рабочий стол\день\640.1_160.jp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/>
          <a:stretch>
            <a:fillRect/>
          </a:stretch>
        </p:blipFill>
        <p:spPr bwMode="auto">
          <a:xfrm>
            <a:off x="4786314" y="214290"/>
            <a:ext cx="4214842" cy="3164415"/>
          </a:xfrm>
          <a:prstGeom prst="rect">
            <a:avLst/>
          </a:prstGeom>
          <a:noFill/>
          <a:effectLst>
            <a:outerShdw blurRad="139700" dist="63500" dir="15540000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43182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Наша профессия наиболее приближена к профессии врача.</a:t>
            </a:r>
            <a:b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Сегодня фельдшер является ассистентом или помощником врача в городских и районных медицинских учреждениях, а в сельских медицинских пунктах он выполняет функции и врача, и заведующего.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1" name="Picture 5" descr="C:\Documents and Settings\Екатерина\Рабочий стол\день\auto-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2588547" cy="200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2" name="Picture 6" descr="C:\Documents and Settings\Екатерина\Рабочий стол\день\02.04.12_moskovada_agir_yarali_bulunan_turk_vatandasi_ambulansta_hayatini_kaybetti_ec521092_483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606" y="142852"/>
            <a:ext cx="2660394" cy="200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0" name="Picture 4" descr="http://specials-images.forbes.com/imageserve/0159elb5X71TC/0x600.jpg?fit=scale&amp;background=00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42852"/>
            <a:ext cx="2500298" cy="200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8" name="Picture 2" descr="http://mosaica.ru/sites/default/files/news/preview/2010/06/15/doc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42852"/>
            <a:ext cx="2143108" cy="200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17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На станции </a:t>
            </a:r>
            <a:br>
              <a:rPr lang="ru-RU" sz="44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400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скорой медицинской помощи:</a:t>
            </a:r>
            <a:endParaRPr lang="ru-RU" sz="4400" dirty="0">
              <a:solidFill>
                <a:srgbClr val="7E0000"/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4" name="Picture 4" descr="D:\Users\popova.a\Desktop\Новая папка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096251" cy="417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4714908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3000" b="1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Ф</a:t>
            </a:r>
            <a:r>
              <a:rPr lang="ru-RU" sz="3000" b="1" dirty="0" smtClean="0">
                <a:solidFill>
                  <a:srgbClr val="7E0000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ельдшера  работают  в:</a:t>
            </a:r>
          </a:p>
          <a:p>
            <a:pPr>
              <a:buNone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здравпунктах крупных учреждений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речных судах и морских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кораблях</a:t>
            </a: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В призывных пунктах и в воинских частях. </a:t>
            </a:r>
          </a:p>
          <a:p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8" descr="http://s40.radikal.ru/i089/1105/00/6dd4a52ec4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00438"/>
            <a:ext cx="3189959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D:\Users\popova.a\Desktop\Новая папка\IMG-20160129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52"/>
            <a:ext cx="3143272" cy="322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3838572" cy="57229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а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железной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дороге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ри аэропортах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санавиации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algn="ctr">
              <a:buNone/>
            </a:pPr>
            <a:r>
              <a:rPr lang="ru-RU" sz="3600" dirty="0" smtClean="0"/>
              <a:t>                                 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7170" name="Picture 2" descr="D:\Users\popova.a\Desktop\Новая папка\pic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71480"/>
            <a:ext cx="4572032" cy="2463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1" name="Picture 3" descr="D:\Users\popova.a\Desktop\Новая папка\2011-01-26_093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572032" cy="3059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E0000"/>
                </a:solidFill>
                <a:latin typeface="Impact" pitchFamily="34" charset="0"/>
              </a:rPr>
              <a:t>На  </a:t>
            </a:r>
            <a:r>
              <a:rPr lang="ru-RU" sz="4000" b="1" dirty="0" smtClean="0">
                <a:solidFill>
                  <a:srgbClr val="7E0000"/>
                </a:solidFill>
                <a:latin typeface="Impact" pitchFamily="34" charset="0"/>
              </a:rPr>
              <a:t>фельдшерско-акушерском пункте (ФАП):</a:t>
            </a:r>
            <a:endParaRPr lang="ru-RU" sz="4000" b="1" dirty="0">
              <a:solidFill>
                <a:srgbClr val="7E0000"/>
              </a:solidFill>
              <a:latin typeface="Impact" pitchFamily="34" charset="0"/>
            </a:endParaRPr>
          </a:p>
        </p:txBody>
      </p:sp>
      <p:pic>
        <p:nvPicPr>
          <p:cNvPr id="4" name="Рисунок 3" descr="z_a65499d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439477" y="2000240"/>
            <a:ext cx="4704523" cy="34290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z_3f3ae9f6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2000240"/>
            <a:ext cx="4500562" cy="337542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thepictureswarehouse.com/d/210573-1/Doctor+picture+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428987" cy="2285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8" name="Picture 4" descr="http://sarakuv.ru/wp-content/uploads/2012/12/IMG_6024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3428992" cy="2285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7166"/>
            <a:ext cx="4857752" cy="61436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</a:rPr>
              <a:t>	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На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ФАПе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 (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фельдшерско-акушерский пункт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) фельдшер проводит медицинское обслуживание: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больных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беременных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детский контингент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7E0000"/>
                </a:solidFill>
                <a:latin typeface="Impact" pitchFamily="34" charset="0"/>
              </a:rPr>
              <a:t>профосмотры</a:t>
            </a:r>
            <a:endParaRPr lang="ru-RU" sz="2400" dirty="0" smtClean="0">
              <a:solidFill>
                <a:srgbClr val="7E0000"/>
              </a:solidFill>
              <a:latin typeface="Impac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E0000"/>
                </a:solidFill>
                <a:latin typeface="Impact" pitchFamily="34" charset="0"/>
              </a:rPr>
              <a:t>производство простейших анализов 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Impact" pitchFamily="34" charset="0"/>
              </a:rPr>
              <a:t>	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Вот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далеко не полный перечень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	обязанностей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на ФАПе</a:t>
            </a:r>
          </a:p>
          <a:p>
            <a:endParaRPr lang="ru-RU" dirty="0"/>
          </a:p>
        </p:txBody>
      </p:sp>
      <p:pic>
        <p:nvPicPr>
          <p:cNvPr id="7" name="Рисунок 6" descr="z_3e8141e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699008"/>
            <a:ext cx="3428992" cy="215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7715304" cy="314327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  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Обучение по данной специальности даст вам возможность получить  </a:t>
            </a:r>
          </a:p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</a:rPr>
              <a:t>2 сертификата: </a:t>
            </a: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сертификат фельдшера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медицинской </a:t>
            </a:r>
            <a:r>
              <a:rPr lang="ru-RU" sz="2800" dirty="0" smtClean="0">
                <a:solidFill>
                  <a:srgbClr val="7E0000"/>
                </a:solidFill>
                <a:latin typeface="Impact" pitchFamily="34" charset="0"/>
              </a:rPr>
              <a:t>сестры</a:t>
            </a:r>
            <a:endParaRPr lang="ru-RU" sz="2800" dirty="0" smtClean="0">
              <a:solidFill>
                <a:srgbClr val="7E0000"/>
              </a:solidFill>
              <a:latin typeface="Impact" pitchFamily="34" charset="0"/>
            </a:endParaRPr>
          </a:p>
        </p:txBody>
      </p:sp>
      <p:pic>
        <p:nvPicPr>
          <p:cNvPr id="12292" name="Picture 4" descr="http://img1.liveinternet.ru/images/attach/c/1/73/983/73983307_dok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7" y="3857628"/>
            <a:ext cx="1592296" cy="2240197"/>
          </a:xfrm>
          <a:prstGeom prst="rect">
            <a:avLst/>
          </a:prstGeom>
          <a:noFill/>
        </p:spPr>
      </p:pic>
      <p:pic>
        <p:nvPicPr>
          <p:cNvPr id="12296" name="Picture 8" descr="http://blank-diplom.ru/images/kupit_medicinskiy_sertifi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628130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632</TotalTime>
  <Words>196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Специальность  «ЛЕЧЕБНОЕ ДЕЛО»</vt:lpstr>
      <vt:lpstr>Слайд 2</vt:lpstr>
      <vt:lpstr>Слайд 3</vt:lpstr>
      <vt:lpstr>На станции  скорой медицинской помощи:</vt:lpstr>
      <vt:lpstr>Слайд 5</vt:lpstr>
      <vt:lpstr>Слайд 6</vt:lpstr>
      <vt:lpstr>На  фельдшерско-акушерском пункте (ФАП):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 «ЛЕЧЕБНОЕ ДЕЛО»</dc:title>
  <dc:creator>first</dc:creator>
  <cp:lastModifiedBy>popova.a</cp:lastModifiedBy>
  <cp:revision>78</cp:revision>
  <dcterms:created xsi:type="dcterms:W3CDTF">2013-03-27T18:19:31Z</dcterms:created>
  <dcterms:modified xsi:type="dcterms:W3CDTF">2016-05-25T09:36:58Z</dcterms:modified>
</cp:coreProperties>
</file>